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3" r:id="rId3"/>
    <p:sldId id="259" r:id="rId4"/>
    <p:sldId id="261" r:id="rId5"/>
    <p:sldId id="271" r:id="rId6"/>
    <p:sldId id="283" r:id="rId7"/>
    <p:sldId id="272" r:id="rId8"/>
    <p:sldId id="284" r:id="rId9"/>
    <p:sldId id="285" r:id="rId10"/>
    <p:sldId id="286" r:id="rId11"/>
    <p:sldId id="287" r:id="rId12"/>
    <p:sldId id="289" r:id="rId13"/>
    <p:sldId id="290" r:id="rId14"/>
    <p:sldId id="267" r:id="rId15"/>
    <p:sldId id="270" r:id="rId16"/>
    <p:sldId id="269" r:id="rId17"/>
    <p:sldId id="258" r:id="rId18"/>
    <p:sldId id="264" r:id="rId19"/>
    <p:sldId id="266" r:id="rId20"/>
    <p:sldId id="276" r:id="rId21"/>
    <p:sldId id="291" r:id="rId22"/>
    <p:sldId id="277" r:id="rId23"/>
    <p:sldId id="280" r:id="rId24"/>
    <p:sldId id="281" r:id="rId25"/>
    <p:sldId id="265" r:id="rId26"/>
    <p:sldId id="268" r:id="rId27"/>
    <p:sldId id="292" r:id="rId28"/>
    <p:sldId id="293" r:id="rId29"/>
    <p:sldId id="295" r:id="rId30"/>
    <p:sldId id="296" r:id="rId31"/>
    <p:sldId id="297" r:id="rId32"/>
    <p:sldId id="262" r:id="rId33"/>
    <p:sldId id="298" r:id="rId34"/>
    <p:sldId id="294" r:id="rId35"/>
    <p:sldId id="278" r:id="rId36"/>
    <p:sldId id="27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AB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1" autoAdjust="0"/>
    <p:restoredTop sz="94660"/>
  </p:normalViewPr>
  <p:slideViewPr>
    <p:cSldViewPr snapToGrid="0">
      <p:cViewPr varScale="1">
        <p:scale>
          <a:sx n="96" d="100"/>
          <a:sy n="96" d="100"/>
        </p:scale>
        <p:origin x="69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4DD47-4D18-40CE-B71C-6E74D56D5048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20C996-E70E-4944-97D8-575FFC0ED7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276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FF6E5-ACD8-4F45-8525-F6FE3C439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F9F784-1ACC-43F3-8E43-7B1A5D5C0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F6135-192A-418D-B1B8-6F824147F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1244-40F1-485F-AE8A-31B414B83B3C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9F682-EC6F-47E2-A1BE-218BED8E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A11B3-3071-4840-B2B8-C0F6E7B3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75E7-2521-4956-9677-4EA118570E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253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6CE76-454B-4153-95A9-61260ADA1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B0191E-3B8B-49BE-9591-DD5E423FB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4897D-C33D-41C5-A562-09EB1450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1244-40F1-485F-AE8A-31B414B83B3C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0CF28-7357-4EB6-874A-D5DFF85EE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E95A1-5B06-4EFE-8068-EEDF2B9A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75E7-2521-4956-9677-4EA118570E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913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B3FC52-116C-45D2-9679-EE8B7D4875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248AF-E3C1-4481-9C8A-1FDDE1BED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E474E-A476-422A-B417-CF9E551D0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1244-40F1-485F-AE8A-31B414B83B3C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0F4B0-9A94-42B4-BD98-58C06930F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BB05F-D4AB-4C1F-B57B-C00CDEFA2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75E7-2521-4956-9677-4EA118570E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1202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3212-703D-454F-82A4-06329AC01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1E6F1-DD7E-4F81-80A3-12A606EE7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FA8BD-B4B6-4CF5-A8A6-B839D44DF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1244-40F1-485F-AE8A-31B414B83B3C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5D3B4-4B8B-488A-8326-AC11A2E58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E5A88-6161-409D-B27A-10BEAAE99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75E7-2521-4956-9677-4EA118570E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323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82632-309F-40FA-BB2D-88D90D53E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D1A4D-23E9-4753-B7C5-A1A97684E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A83C2-C162-4FDE-91FF-50562B3AE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1244-40F1-485F-AE8A-31B414B83B3C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97DC0-5CB2-4963-96DE-EB43533CC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5571F-292C-4F04-87CE-1D4148E5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75E7-2521-4956-9677-4EA118570E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4083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39C6-203F-4806-86EE-B50B53B3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00F23-FFC0-4C96-9C62-0D1A204D9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60F72-2F04-400D-918C-D3DD528FC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50810-DCFE-494B-AC2D-B14E6868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1244-40F1-485F-AE8A-31B414B83B3C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C1E19-26D4-44A4-91C3-FFAB1074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025D2-4E18-4457-AECE-4802EB5A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75E7-2521-4956-9677-4EA118570E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2305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8CB2-8E6F-48D1-B434-B25F52232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A5438-5FE8-41E9-BA68-03A4899CF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50F01F-89D9-4DB2-B175-169D61F5D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990779-0CC9-4B99-9827-5BB3FDB27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7E56E2-A504-497B-9BBF-3FE1631A88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C31B29-8E01-43D1-A152-2CCB0129D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1244-40F1-485F-AE8A-31B414B83B3C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297752-E494-4C80-9C26-47C024C83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F92DE0-9251-46EE-A473-342ACEBE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75E7-2521-4956-9677-4EA118570E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5619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3317-23D2-4FC2-BC5B-52675098E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F2ECC-FC74-4425-8C97-28D74321C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1244-40F1-485F-AE8A-31B414B83B3C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92EF1-232B-4C88-A305-4C5ABC5B7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EEAD2-6A20-4431-9E5C-431B631B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75E7-2521-4956-9677-4EA118570E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267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954F90-1068-4039-9FF0-5B61FD5EC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1244-40F1-485F-AE8A-31B414B83B3C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9F593-27CB-4285-9727-533044A98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FD614-4CC3-4F76-BCCE-F2767432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75E7-2521-4956-9677-4EA118570E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3360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8453-F7A2-45BC-AC5F-6C31B70A5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89797-1712-4463-BB17-DAB164585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C2F1C-8929-428D-9A43-EA28D4B5D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22F2F-75F0-4A45-A6CD-A935374F5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1244-40F1-485F-AE8A-31B414B83B3C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81EC8-33E1-4C07-98C7-3227666A5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029A2-904C-4003-9170-274440C2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75E7-2521-4956-9677-4EA118570E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5530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79B1E-2D15-4687-8473-5A8CE25DA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05770-C4DA-40B9-B67B-FD2B1EFFD3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FBD63-8408-45AE-8EC9-4314CDA60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E1CCE-EB4B-4B9C-8C62-E32528135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1244-40F1-485F-AE8A-31B414B83B3C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6C4EC-D2D2-4652-8539-80FBD9CE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FBEDE-CA6A-4C21-ADAD-4CF5443F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75E7-2521-4956-9677-4EA118570E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8186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5DDD4C-C57A-4294-AA58-69D7363FC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DFA8F-EE80-4513-B00F-CBC01529B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97AA2-66DA-4589-82FE-FDBFC9EDF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21244-40F1-485F-AE8A-31B414B83B3C}" type="datetimeFigureOut">
              <a:rPr lang="en-AU" smtClean="0"/>
              <a:t>22/02/2018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2F8D1-25BB-42C8-97D4-2925BFA01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342EF-5E81-4904-970D-7108E9293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A75E7-2521-4956-9677-4EA118570E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033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p.com/2017/12/12/odata-service-development-options/" TargetMode="External"/><Relationship Id="rId2" Type="http://schemas.openxmlformats.org/officeDocument/2006/relationships/hyperlink" Target="https://developers.google.com/web/fundamentals/performance/optimizing-content-efficiency/http-cach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sap.com/2017/02/01/avoid-using-deprecated-sap-gateway-apis-in-your-odata-service-implementation/" TargetMode="External"/><Relationship Id="rId4" Type="http://schemas.openxmlformats.org/officeDocument/2006/relationships/hyperlink" Target="https://www.sap.com/australia/products/roadmaps.html?search=Gateway&amp;sort=title_asc#pdf-asset=52ee6528-c37c-0010-82c7-eda71af511fa&amp;page=20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E71A-9AC8-4F40-AD52-D05C21BBE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1548492"/>
            <a:ext cx="9144000" cy="879475"/>
          </a:xfrm>
        </p:spPr>
        <p:txBody>
          <a:bodyPr>
            <a:normAutofit fontScale="90000"/>
          </a:bodyPr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Performance Considerations of an SAP Gateway Service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8E8E6-1F0C-49F7-886D-A34BE7D11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01119"/>
            <a:ext cx="12191999" cy="1655762"/>
          </a:xfrm>
        </p:spPr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Katan Patel </a:t>
            </a:r>
          </a:p>
          <a:p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SAP INSIDE TRACK BRISBANE FEBUARY 2018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A5DA1-0892-4226-B8F6-0778E0CF2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0"/>
          <a:stretch/>
        </p:blipFill>
        <p:spPr>
          <a:xfrm>
            <a:off x="0" y="4074850"/>
            <a:ext cx="12192000" cy="27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29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SAT Traces (SAT)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BD4910-C3CD-47B4-8904-5CCF6F466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Detailed tracing for a full breakdown of the request handling</a:t>
            </a:r>
          </a:p>
          <a:p>
            <a:r>
              <a:rPr lang="en-AU" dirty="0"/>
              <a:t>Schedule a new measurement for a user/service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3A8FC-7A68-4659-922E-421025853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22" y="2836965"/>
            <a:ext cx="6427678" cy="38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09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SAT Traces (SAT)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BD4910-C3CD-47B4-8904-5CCF6F466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Create a new schedule</a:t>
            </a:r>
          </a:p>
          <a:p>
            <a:r>
              <a:rPr lang="en-AU" dirty="0"/>
              <a:t>Use the URL for your gateway service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8F80D9-C712-4411-8B2E-218EB52C4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6" y="2888092"/>
            <a:ext cx="8300830" cy="1520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7E9DF2-F191-4630-9D03-71E463162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3263719"/>
            <a:ext cx="6978926" cy="346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9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SAT Traces (SAT)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BD4910-C3CD-47B4-8904-5CCF6F466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Execute your test</a:t>
            </a:r>
          </a:p>
          <a:p>
            <a:r>
              <a:rPr lang="en-AU" dirty="0"/>
              <a:t>Status will change to “Executed”</a:t>
            </a:r>
          </a:p>
          <a:p>
            <a:r>
              <a:rPr lang="en-AU" dirty="0"/>
              <a:t>Now you can view the measurement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2810D-1CA3-4087-9BFA-572AA0B24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65" y="3542344"/>
            <a:ext cx="11033858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89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SAT Traces (SAT)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BD4910-C3CD-47B4-8904-5CCF6F466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Now you can view the measurement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2FB31-F9DF-466A-B0B2-A2C850CC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1" y="2522460"/>
            <a:ext cx="10378002" cy="317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6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Browser Based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F8BFA1-B115-4929-A0CC-FB39E89F9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97" y="1331373"/>
            <a:ext cx="6971005" cy="52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86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Browser Based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85AE-5519-4DF8-9139-6D171E14E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113"/>
            <a:ext cx="10515600" cy="4725850"/>
          </a:xfrm>
        </p:spPr>
        <p:txBody>
          <a:bodyPr/>
          <a:lstStyle/>
          <a:p>
            <a:pPr lvl="1"/>
            <a:r>
              <a:rPr lang="en-AU" dirty="0"/>
              <a:t>Activate via the form parameter $sap-statistics=true</a:t>
            </a:r>
          </a:p>
          <a:p>
            <a:pPr lvl="1"/>
            <a:r>
              <a:rPr lang="en-AU" dirty="0"/>
              <a:t>Assist in identifying performance issues during service consumption</a:t>
            </a:r>
          </a:p>
          <a:p>
            <a:pPr lvl="1"/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33AEB-A083-4067-BB26-3E63B3A71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8" y="2436483"/>
            <a:ext cx="9241656" cy="2476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1F9EC-DB07-490F-A368-9D6C2E1CF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312" y="4703210"/>
            <a:ext cx="9881726" cy="155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95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Browser Based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85AE-5519-4DF8-9139-6D171E14E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755"/>
            <a:ext cx="10515600" cy="4351338"/>
          </a:xfrm>
        </p:spPr>
        <p:txBody>
          <a:bodyPr/>
          <a:lstStyle/>
          <a:p>
            <a:pPr lvl="1"/>
            <a:r>
              <a:rPr lang="en-AU" dirty="0"/>
              <a:t>Activate via the form parameter sap-ds-debug=true</a:t>
            </a:r>
          </a:p>
          <a:p>
            <a:pPr lvl="1"/>
            <a:r>
              <a:rPr lang="en-AU" dirty="0"/>
              <a:t>Most info you can pull from the request details via developer tools but the runtime trace is a handy for a break down of processing times</a:t>
            </a:r>
          </a:p>
          <a:p>
            <a:pPr lvl="1"/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CDAD4-9D8B-4405-99A5-4CA10135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46" y="2574473"/>
            <a:ext cx="10253868" cy="1534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54795-9C88-4972-85C6-EB4562BF7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404" y="3429000"/>
            <a:ext cx="7180996" cy="328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84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Application Development Considerations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0A6123-AAA7-450E-AD97-9C5D19B8D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637" y="1618317"/>
            <a:ext cx="6700838" cy="487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19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Design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85AE-5519-4DF8-9139-6D171E14E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Keep it lean</a:t>
            </a:r>
          </a:p>
          <a:p>
            <a:r>
              <a:rPr lang="en-AU" dirty="0"/>
              <a:t>Discuss expectations with your team (UI Developers, etc)</a:t>
            </a:r>
          </a:p>
          <a:p>
            <a:r>
              <a:rPr lang="en-AU" dirty="0"/>
              <a:t>Understand your data </a:t>
            </a:r>
          </a:p>
          <a:p>
            <a:pPr lvl="1"/>
            <a:r>
              <a:rPr lang="en-AU" dirty="0"/>
              <a:t>Expected volume</a:t>
            </a:r>
          </a:p>
          <a:p>
            <a:pPr lvl="1"/>
            <a:r>
              <a:rPr lang="en-AU" dirty="0"/>
              <a:t>Peak traffic times</a:t>
            </a:r>
          </a:p>
        </p:txBody>
      </p:sp>
    </p:spTree>
    <p:extLst>
      <p:ext uri="{BB962C8B-B14F-4D97-AF65-F5344CB8AC3E}">
        <p14:creationId xmlns:p14="http://schemas.microsoft.com/office/powerpoint/2010/main" val="3274084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Free or not to 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85AE-5519-4DF8-9139-6D171E14E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AU" dirty="0"/>
              <a:t>SAP Gateway framework provides some capabilities for free, but at what cost</a:t>
            </a:r>
          </a:p>
          <a:p>
            <a:r>
              <a:rPr lang="en-AU" dirty="0"/>
              <a:t>Note these cases are specific to development scenarios that require updating the data provider class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8466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85AE-5519-4DF8-9139-6D171E14E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Identifying Performance Problems</a:t>
            </a:r>
          </a:p>
          <a:p>
            <a:r>
              <a:rPr lang="en-AU" dirty="0"/>
              <a:t>Development Considerations</a:t>
            </a:r>
          </a:p>
          <a:p>
            <a:r>
              <a:rPr lang="en-AU" dirty="0"/>
              <a:t>Testing Options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8361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Free or not to Free: $count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85AE-5519-4DF8-9139-6D171E14E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AU" dirty="0" err="1"/>
              <a:t>rogrammatically</a:t>
            </a:r>
            <a:r>
              <a:rPr lang="en-AU" dirty="0"/>
              <a:t> handle $count</a:t>
            </a:r>
          </a:p>
          <a:p>
            <a:r>
              <a:rPr lang="en-AU" dirty="0"/>
              <a:t>There is hardly any code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2764E-9D1A-439D-98DE-2E86B2EF4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39" y="3369493"/>
            <a:ext cx="6855102" cy="181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1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Free or not to Free: $count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85AE-5519-4DF8-9139-6D171E14E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AU" dirty="0"/>
              <a:t>$count will be called frequently for any UI5 apps using list type controls (tables, etc)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C9F13-0459-4439-B79F-940A7037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0" y="2867439"/>
            <a:ext cx="11984319" cy="358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23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Free or not to Free: $expand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85AE-5519-4DF8-9139-6D171E14E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204"/>
            <a:ext cx="10515600" cy="4740759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AU" dirty="0" err="1"/>
              <a:t>rogrammatically</a:t>
            </a:r>
            <a:r>
              <a:rPr lang="en-AU" dirty="0"/>
              <a:t> handle $expand by redefining /IWBEP/IF_MGW_APPL_SRV_RUNTIME~GET_EXPANDED_ENTITYSET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22496-95AF-428F-A359-7CE12AC9F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2579938"/>
            <a:ext cx="11734801" cy="350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40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Free or not to Free: Deep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85AE-5519-4DF8-9139-6D171E14E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AU" dirty="0" err="1"/>
              <a:t>rogrammatically</a:t>
            </a:r>
            <a:r>
              <a:rPr lang="en-AU" dirty="0"/>
              <a:t> handle inserts as deep inserts by redefining method /IWBEP/IF_MGW_APPL_SRV_RUNTIME~CREATE_DEEP_ENTITY</a:t>
            </a:r>
          </a:p>
          <a:p>
            <a:r>
              <a:rPr lang="en-AU" dirty="0"/>
              <a:t>Only a single commit is required for all entities being updated</a:t>
            </a:r>
          </a:p>
          <a:p>
            <a:r>
              <a:rPr lang="en-AU" dirty="0"/>
              <a:t>Kind of like the reverse of a $expand but for creating new records</a:t>
            </a:r>
          </a:p>
        </p:txBody>
      </p:sp>
    </p:spTree>
    <p:extLst>
      <p:ext uri="{BB962C8B-B14F-4D97-AF65-F5344CB8AC3E}">
        <p14:creationId xmlns:p14="http://schemas.microsoft.com/office/powerpoint/2010/main" val="1027964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Free or not to Free: Change Set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85AE-5519-4DF8-9139-6D171E14E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AU" dirty="0" err="1"/>
              <a:t>rogrammatically</a:t>
            </a:r>
            <a:r>
              <a:rPr lang="en-AU" dirty="0"/>
              <a:t> batch processing of changesets by redefining /IWBEP/IF_MGW_APPL_SRV_RUNTIME~CHANGESET_BEGIN, /IWBEP/IF_MGW_APPL_SRV_RUNTIME~CHANGESET_PROCESS &amp; /IWBEP/IF_MGW_APPL_SRV_RUNTIME~CHANGESET_END</a:t>
            </a:r>
          </a:p>
        </p:txBody>
      </p:sp>
    </p:spTree>
    <p:extLst>
      <p:ext uri="{BB962C8B-B14F-4D97-AF65-F5344CB8AC3E}">
        <p14:creationId xmlns:p14="http://schemas.microsoft.com/office/powerpoint/2010/main" val="1107942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Cache </a:t>
            </a:r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Control Header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85AE-5519-4DF8-9139-6D171E14E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Consider using this for data that only changes infrequently.  Typically master data entities (e.g. product details).  A request is like to be made again for the same product detail for a shopping cart app.</a:t>
            </a:r>
          </a:p>
          <a:p>
            <a:r>
              <a:rPr lang="en-AU" dirty="0"/>
              <a:t>Make sure you set a reasonable time for caching</a:t>
            </a:r>
          </a:p>
          <a:p>
            <a:r>
              <a:rPr lang="en-AU" dirty="0"/>
              <a:t>Test in Firefox (wasted 20 minutes discovering this)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07899-41A8-4875-B34F-DCFF480B2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52" y="4156534"/>
            <a:ext cx="9629567" cy="1100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8B8CAF-E40E-48C3-AA33-B2D437036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293" y="5256557"/>
            <a:ext cx="55721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6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D0BE6B-70E9-4FE4-89EE-EA1BEF3DD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270" y="1825625"/>
            <a:ext cx="86314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19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SAP Gateway Client Test Suite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85AE-5519-4DF8-9139-6D171E14E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Most people use the SAP Gateway Client to run tests and verify nothing technically broke following changes</a:t>
            </a:r>
          </a:p>
          <a:p>
            <a:r>
              <a:rPr lang="en-AU" dirty="0"/>
              <a:t>Test Suite lets you build up tests and validate response headers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7BB26-85B9-4710-94A0-3B9C5B233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508" y="3519558"/>
            <a:ext cx="9200322" cy="322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08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Automated Tests: Unit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85AE-5519-4DF8-9139-6D171E14E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74875"/>
          </a:xfrm>
        </p:spPr>
        <p:txBody>
          <a:bodyPr>
            <a:normAutofit/>
          </a:bodyPr>
          <a:lstStyle/>
          <a:p>
            <a:r>
              <a:rPr lang="en-AU" dirty="0"/>
              <a:t>Detailed Unit Testing possible via ABAP Unit Test APIs</a:t>
            </a:r>
          </a:p>
          <a:p>
            <a:r>
              <a:rPr lang="en-AU" dirty="0"/>
              <a:t>Create a test class and add the following to the definition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F767B-4D72-490A-973C-E515E050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70" y="3359947"/>
            <a:ext cx="11401839" cy="128110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ED3A07-943D-43A3-A762-317B0E07AEFF}"/>
              </a:ext>
            </a:extLst>
          </p:cNvPr>
          <p:cNvSpPr txBox="1">
            <a:spLocks/>
          </p:cNvSpPr>
          <p:nvPr/>
        </p:nvSpPr>
        <p:spPr>
          <a:xfrm>
            <a:off x="838200" y="4730474"/>
            <a:ext cx="10515600" cy="1762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782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Automated Tests: Unit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85AE-5519-4DF8-9139-6D171E14E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2401"/>
          </a:xfrm>
        </p:spPr>
        <p:txBody>
          <a:bodyPr/>
          <a:lstStyle/>
          <a:p>
            <a:r>
              <a:rPr lang="en-AU" dirty="0"/>
              <a:t>Implement your setup method </a:t>
            </a:r>
          </a:p>
          <a:p>
            <a:r>
              <a:rPr lang="en-AU" dirty="0"/>
              <a:t>Implement your test method as follows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ED3A07-943D-43A3-A762-317B0E07AEFF}"/>
              </a:ext>
            </a:extLst>
          </p:cNvPr>
          <p:cNvSpPr txBox="1">
            <a:spLocks/>
          </p:cNvSpPr>
          <p:nvPr/>
        </p:nvSpPr>
        <p:spPr>
          <a:xfrm>
            <a:off x="838200" y="4730474"/>
            <a:ext cx="10515600" cy="1762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0BF8D-9575-44EA-B887-03F37B33C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90" y="2946706"/>
            <a:ext cx="10288657" cy="372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4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Identifying Performance Problems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4919E7-653A-4787-838A-56BB07709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0312" y="1600994"/>
            <a:ext cx="7191375" cy="474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6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Automated Tests: Unit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85AE-5519-4DF8-9139-6D171E14E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2401"/>
          </a:xfrm>
        </p:spPr>
        <p:txBody>
          <a:bodyPr/>
          <a:lstStyle/>
          <a:p>
            <a:r>
              <a:rPr lang="en-AU" dirty="0"/>
              <a:t>Implement your setup method </a:t>
            </a:r>
          </a:p>
          <a:p>
            <a:r>
              <a:rPr lang="en-AU" dirty="0"/>
              <a:t>Implement your test method as follows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ED3A07-943D-43A3-A762-317B0E07AEFF}"/>
              </a:ext>
            </a:extLst>
          </p:cNvPr>
          <p:cNvSpPr txBox="1">
            <a:spLocks/>
          </p:cNvSpPr>
          <p:nvPr/>
        </p:nvSpPr>
        <p:spPr>
          <a:xfrm>
            <a:off x="838200" y="4730474"/>
            <a:ext cx="10515600" cy="1762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0BF8D-9575-44EA-B887-03F37B33C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90" y="2946706"/>
            <a:ext cx="10288657" cy="372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17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Automated Tests: Unit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85AE-5519-4DF8-9139-6D171E14E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2401"/>
          </a:xfrm>
        </p:spPr>
        <p:txBody>
          <a:bodyPr/>
          <a:lstStyle/>
          <a:p>
            <a:r>
              <a:rPr lang="en-AU" dirty="0"/>
              <a:t>Run your tests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ED3A07-943D-43A3-A762-317B0E07AEFF}"/>
              </a:ext>
            </a:extLst>
          </p:cNvPr>
          <p:cNvSpPr txBox="1">
            <a:spLocks/>
          </p:cNvSpPr>
          <p:nvPr/>
        </p:nvSpPr>
        <p:spPr>
          <a:xfrm>
            <a:off x="838200" y="4730474"/>
            <a:ext cx="10515600" cy="1762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E1CA5-9821-4BAA-BBFC-86B132D88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74" y="2466099"/>
            <a:ext cx="9029700" cy="308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0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85AE-5519-4DF8-9139-6D171E14E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Design, Develop, Test and Monitor using the tools available to assist you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2284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Other Stuff To Think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85AE-5519-4DF8-9139-6D171E14E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Move towards modelling via CDS and BOPF integration to future proofing your developments</a:t>
            </a:r>
          </a:p>
          <a:p>
            <a:r>
              <a:rPr lang="en-AU" dirty="0"/>
              <a:t>Avoid V4 until end to end development complete (planned later this year) unless required</a:t>
            </a:r>
          </a:p>
          <a:p>
            <a:pPr lvl="1"/>
            <a:r>
              <a:rPr lang="en-AU" dirty="0"/>
              <a:t>If required do not use the Gateway Builder tool to develop</a:t>
            </a:r>
          </a:p>
          <a:p>
            <a:r>
              <a:rPr lang="en-AU" dirty="0"/>
              <a:t>Watch out for obsolete statements (check descriptions in class </a:t>
            </a:r>
            <a:r>
              <a:rPr lang="en-GB" dirty="0"/>
              <a:t>/IWBEP/IF_MGW_APPL_SRV_RUNTIME</a:t>
            </a:r>
            <a:r>
              <a:rPr lang="en-AU" dirty="0"/>
              <a:t>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832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Shout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85AE-5519-4DF8-9139-6D171E14E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Andre Fischer</a:t>
            </a:r>
          </a:p>
          <a:p>
            <a:r>
              <a:rPr lang="en-AU" dirty="0"/>
              <a:t>Nabi </a:t>
            </a:r>
            <a:r>
              <a:rPr lang="en-AU" dirty="0" err="1"/>
              <a:t>Zamani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59295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9CA7F-FA09-467D-8438-A97AB9FAF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474" y="414272"/>
            <a:ext cx="7172864" cy="61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30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85AE-5519-4DF8-9139-6D171E14E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 Caching</a:t>
            </a:r>
            <a:endParaRPr lang="en-AU" dirty="0"/>
          </a:p>
          <a:p>
            <a:r>
              <a:rPr lang="en-AU" dirty="0">
                <a:hlinkClick r:id="rId3"/>
              </a:rPr>
              <a:t>ODATA Service Deployment Options</a:t>
            </a:r>
            <a:endParaRPr lang="en-AU" dirty="0"/>
          </a:p>
          <a:p>
            <a:r>
              <a:rPr lang="en-AU" dirty="0">
                <a:hlinkClick r:id="rId4"/>
              </a:rPr>
              <a:t>SAP Gateway Roadmap</a:t>
            </a:r>
            <a:endParaRPr lang="en-AU" dirty="0"/>
          </a:p>
          <a:p>
            <a:r>
              <a:rPr lang="en-AU" dirty="0">
                <a:hlinkClick r:id="rId5"/>
              </a:rPr>
              <a:t>Avoiding Deprecated APIs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62120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Identifying Performance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85AE-5519-4DF8-9139-6D171E14E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GUI based options for gateway developers/administrators</a:t>
            </a:r>
          </a:p>
          <a:p>
            <a:pPr lvl="1"/>
            <a:r>
              <a:rPr lang="en-AU" dirty="0"/>
              <a:t>Enabling an SAT trace for an ODATA Service Request</a:t>
            </a:r>
          </a:p>
          <a:p>
            <a:r>
              <a:rPr lang="en-AU" dirty="0"/>
              <a:t>Browser Based options for web application developers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6717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SAP Gateway Statistics (/IWFND/STATS)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8C8A5D-0EE2-46F6-9F3D-EF45D4E0D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Handy processing time stats for the SAP Gateway</a:t>
            </a:r>
          </a:p>
          <a:p>
            <a:r>
              <a:rPr lang="en-AU" dirty="0"/>
              <a:t>Provides aggregated stats for daily system performance monitoring</a:t>
            </a:r>
          </a:p>
          <a:p>
            <a:pPr lvl="1"/>
            <a:r>
              <a:rPr lang="en-AU" dirty="0"/>
              <a:t>Updates based on batch job for report /IWFND/R_METERING_AGGREGATE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11C12-118D-4844-A4F6-7C335DCE9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41" y="3429000"/>
            <a:ext cx="11793985" cy="256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64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Performance Traces (/IWFND/TRACES)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BD4910-C3CD-47B4-8904-5CCF6F466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Allows you to monitor the system at service call level</a:t>
            </a:r>
          </a:p>
          <a:p>
            <a:r>
              <a:rPr lang="en-AU" dirty="0"/>
              <a:t>Activate the trace for a user and set the appropriate trace levels under the configuration tab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F7C72-2E7B-41B3-9F32-1AB2C8B99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525" y="3297655"/>
            <a:ext cx="7248525" cy="287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57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Performance Traces (/IWFND/TRACES)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BD4910-C3CD-47B4-8904-5CCF6F466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Can view very detailed information about successful service calls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A2F57A-F684-4D8C-858E-B6E1DFF7C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65" y="4906210"/>
            <a:ext cx="10780450" cy="127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FAD43D-DD9D-4C40-8995-F21E06FC2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47" y="2388938"/>
            <a:ext cx="11564775" cy="221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58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Performance Traces (/IWFND/TRACES)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BD4910-C3CD-47B4-8904-5CCF6F466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Trace Details of the call stack </a:t>
            </a:r>
          </a:p>
          <a:p>
            <a:r>
              <a:rPr lang="en-AU" dirty="0"/>
              <a:t>Only specifically for gateway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DD48C-6445-4CC5-B904-F8AB5A0D6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22" y="3100465"/>
            <a:ext cx="9442073" cy="34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58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4EB-E6E5-4E9E-9F88-CA129E0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Performance Traces (/IWFND/TRACES)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BD4910-C3CD-47B4-8904-5CCF6F466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Request/Response details</a:t>
            </a:r>
          </a:p>
          <a:p>
            <a:r>
              <a:rPr lang="en-AU" dirty="0"/>
              <a:t>Navigate to error log for failed messages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72E34-08B8-48DD-96C9-53BA8D3F6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90" y="2919861"/>
            <a:ext cx="10169387" cy="380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39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6823</TotalTime>
  <Words>839</Words>
  <Application>Microsoft Office PowerPoint</Application>
  <PresentationFormat>Widescreen</PresentationFormat>
  <Paragraphs>105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Performance Considerations of an SAP Gateway Service</vt:lpstr>
      <vt:lpstr>Topics</vt:lpstr>
      <vt:lpstr>Identifying Performance Problems</vt:lpstr>
      <vt:lpstr>Identifying Performance Problems</vt:lpstr>
      <vt:lpstr>SAP Gateway Statistics (/IWFND/STATS)</vt:lpstr>
      <vt:lpstr>Performance Traces (/IWFND/TRACES)</vt:lpstr>
      <vt:lpstr>Performance Traces (/IWFND/TRACES)</vt:lpstr>
      <vt:lpstr>Performance Traces (/IWFND/TRACES)</vt:lpstr>
      <vt:lpstr>Performance Traces (/IWFND/TRACES)</vt:lpstr>
      <vt:lpstr>SAT Traces (SAT)</vt:lpstr>
      <vt:lpstr>SAT Traces (SAT)</vt:lpstr>
      <vt:lpstr>SAT Traces (SAT)</vt:lpstr>
      <vt:lpstr>SAT Traces (SAT)</vt:lpstr>
      <vt:lpstr>Browser Based Analysis</vt:lpstr>
      <vt:lpstr>Browser Based Statistics</vt:lpstr>
      <vt:lpstr>Browser Based Analysis</vt:lpstr>
      <vt:lpstr>Application Development Considerations</vt:lpstr>
      <vt:lpstr>Design Approach</vt:lpstr>
      <vt:lpstr>Free or not to Free</vt:lpstr>
      <vt:lpstr>Free or not to Free: $count</vt:lpstr>
      <vt:lpstr>Free or not to Free: $count</vt:lpstr>
      <vt:lpstr>Free or not to Free: $expand</vt:lpstr>
      <vt:lpstr>Free or not to Free: Deep Insert</vt:lpstr>
      <vt:lpstr>Free or not to Free: Change Set Handling</vt:lpstr>
      <vt:lpstr>Cache Control Header</vt:lpstr>
      <vt:lpstr>Testing</vt:lpstr>
      <vt:lpstr>SAP Gateway Client Test Suite</vt:lpstr>
      <vt:lpstr>Automated Tests: Unit Test</vt:lpstr>
      <vt:lpstr>Automated Tests: Unit Test</vt:lpstr>
      <vt:lpstr>Automated Tests: Unit Test</vt:lpstr>
      <vt:lpstr>Automated Tests: Unit Test</vt:lpstr>
      <vt:lpstr>Summary</vt:lpstr>
      <vt:lpstr>Other Stuff To Think About</vt:lpstr>
      <vt:lpstr>Shout Out</vt:lpstr>
      <vt:lpstr>Thank You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Katan Patel</dc:creator>
  <cp:lastModifiedBy>Katan Patel</cp:lastModifiedBy>
  <cp:revision>266</cp:revision>
  <dcterms:created xsi:type="dcterms:W3CDTF">2018-02-01T10:09:46Z</dcterms:created>
  <dcterms:modified xsi:type="dcterms:W3CDTF">2018-02-22T05:03:56Z</dcterms:modified>
</cp:coreProperties>
</file>